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7a31f2e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7a31f2e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2a7a3208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22a7a3208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7a31f2ece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7a31f2ece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7a31f2ece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7a31f2ece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103c25b1e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103c25b1e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2a7a320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2a7a320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80467581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80467581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80467581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280467581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7a31f2ece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7a31f2ece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80467581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80467581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03055ae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03055ae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7a31f2ece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7a31f2ece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7a31f2ece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7a31f2ece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7a31f2ece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7a31f2ece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7a31f2ece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7a31f2ece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2a7a3208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2a7a3208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image" Target="../media/image25.jpg"/><Relationship Id="rId5" Type="http://schemas.openxmlformats.org/officeDocument/2006/relationships/image" Target="../media/image32.jpg"/><Relationship Id="rId6"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7.jpg"/><Relationship Id="rId6"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3">
            <a:alphaModFix/>
          </a:blip>
          <a:stretch>
            <a:fillRect/>
          </a:stretch>
        </p:blipFill>
        <p:spPr>
          <a:xfrm>
            <a:off x="420073" y="2425900"/>
            <a:ext cx="3563615" cy="2078775"/>
          </a:xfrm>
          <a:prstGeom prst="rect">
            <a:avLst/>
          </a:prstGeom>
          <a:noFill/>
          <a:ln>
            <a:noFill/>
          </a:ln>
          <a:effectLst>
            <a:outerShdw blurRad="57150" rotWithShape="0" algn="bl" dir="5400000" dist="19050">
              <a:srgbClr val="000000">
                <a:alpha val="50000"/>
              </a:srgbClr>
            </a:outerShdw>
          </a:effectLst>
        </p:spPr>
      </p:pic>
      <p:sp>
        <p:nvSpPr>
          <p:cNvPr id="129" name="Google Shape;129;p13"/>
          <p:cNvSpPr txBox="1"/>
          <p:nvPr>
            <p:ph idx="1" type="subTitle"/>
          </p:nvPr>
        </p:nvSpPr>
        <p:spPr>
          <a:xfrm>
            <a:off x="3994850" y="3457975"/>
            <a:ext cx="4730100" cy="1046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b="1" lang="en" sz="1679">
                <a:solidFill>
                  <a:srgbClr val="000000"/>
                </a:solidFill>
                <a:latin typeface="Times New Roman"/>
                <a:ea typeface="Times New Roman"/>
                <a:cs typeface="Times New Roman"/>
                <a:sym typeface="Times New Roman"/>
              </a:rPr>
              <a:t>Group No. 17- The JimJams</a:t>
            </a:r>
            <a:endParaRPr b="1" sz="1679">
              <a:solidFill>
                <a:srgbClr val="000000"/>
              </a:solidFill>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t/>
            </a:r>
            <a:endParaRPr b="1" sz="1679">
              <a:solidFill>
                <a:srgbClr val="000000"/>
              </a:solidFill>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679">
                <a:solidFill>
                  <a:srgbClr val="000000"/>
                </a:solidFill>
                <a:latin typeface="Times New Roman"/>
                <a:ea typeface="Times New Roman"/>
                <a:cs typeface="Times New Roman"/>
                <a:sym typeface="Times New Roman"/>
              </a:rPr>
              <a:t>Lakshay Wadhwa, Raj Kumar Aggarwal, </a:t>
            </a:r>
            <a:endParaRPr sz="1679">
              <a:solidFill>
                <a:srgbClr val="000000"/>
              </a:solidFill>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679">
                <a:solidFill>
                  <a:srgbClr val="000000"/>
                </a:solidFill>
                <a:latin typeface="Times New Roman"/>
                <a:ea typeface="Times New Roman"/>
                <a:cs typeface="Times New Roman"/>
                <a:sym typeface="Times New Roman"/>
              </a:rPr>
              <a:t>Arha Samanta, Soumyajyoti Das, Abhishek Acharya</a:t>
            </a:r>
            <a:endParaRPr sz="1679"/>
          </a:p>
        </p:txBody>
      </p:sp>
      <p:sp>
        <p:nvSpPr>
          <p:cNvPr id="130" name="Google Shape;130;p13"/>
          <p:cNvSpPr txBox="1"/>
          <p:nvPr>
            <p:ph type="ctrTitle"/>
          </p:nvPr>
        </p:nvSpPr>
        <p:spPr>
          <a:xfrm>
            <a:off x="1891353" y="1123646"/>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Smart-Efficient Garbage Collection System Using QR Code Technology</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1852050" y="414575"/>
            <a:ext cx="54399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User gives Service Feedback</a:t>
            </a:r>
            <a:endParaRPr/>
          </a:p>
        </p:txBody>
      </p:sp>
      <p:pic>
        <p:nvPicPr>
          <p:cNvPr id="203" name="Google Shape;203;p22"/>
          <p:cNvPicPr preferRelativeResize="0"/>
          <p:nvPr/>
        </p:nvPicPr>
        <p:blipFill>
          <a:blip r:embed="rId3">
            <a:alphaModFix/>
          </a:blip>
          <a:stretch>
            <a:fillRect/>
          </a:stretch>
        </p:blipFill>
        <p:spPr>
          <a:xfrm>
            <a:off x="441725" y="1234675"/>
            <a:ext cx="2408176" cy="2909876"/>
          </a:xfrm>
          <a:prstGeom prst="rect">
            <a:avLst/>
          </a:prstGeom>
          <a:noFill/>
          <a:ln>
            <a:noFill/>
          </a:ln>
        </p:spPr>
      </p:pic>
      <p:sp>
        <p:nvSpPr>
          <p:cNvPr id="204" name="Google Shape;204;p22"/>
          <p:cNvSpPr txBox="1"/>
          <p:nvPr/>
        </p:nvSpPr>
        <p:spPr>
          <a:xfrm>
            <a:off x="3569525" y="2305613"/>
            <a:ext cx="152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Upon clicking the Push notification</a:t>
            </a:r>
            <a:endParaRPr>
              <a:latin typeface="Calibri"/>
              <a:ea typeface="Calibri"/>
              <a:cs typeface="Calibri"/>
              <a:sym typeface="Calibri"/>
            </a:endParaRPr>
          </a:p>
        </p:txBody>
      </p:sp>
      <p:sp>
        <p:nvSpPr>
          <p:cNvPr id="205" name="Google Shape;205;p22"/>
          <p:cNvSpPr/>
          <p:nvPr/>
        </p:nvSpPr>
        <p:spPr>
          <a:xfrm>
            <a:off x="3183725" y="2825375"/>
            <a:ext cx="22932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2"/>
          <p:cNvPicPr preferRelativeResize="0"/>
          <p:nvPr/>
        </p:nvPicPr>
        <p:blipFill>
          <a:blip r:embed="rId4">
            <a:alphaModFix/>
          </a:blip>
          <a:stretch>
            <a:fillRect/>
          </a:stretch>
        </p:blipFill>
        <p:spPr>
          <a:xfrm>
            <a:off x="5810750" y="1103675"/>
            <a:ext cx="1951607" cy="3469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126800" y="341975"/>
            <a:ext cx="68904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QR Code Scanner and Database Integration </a:t>
            </a:r>
            <a:endParaRPr/>
          </a:p>
        </p:txBody>
      </p:sp>
      <p:pic>
        <p:nvPicPr>
          <p:cNvPr id="212" name="Google Shape;212;p23"/>
          <p:cNvPicPr preferRelativeResize="0"/>
          <p:nvPr/>
        </p:nvPicPr>
        <p:blipFill>
          <a:blip r:embed="rId3">
            <a:alphaModFix/>
          </a:blip>
          <a:stretch>
            <a:fillRect/>
          </a:stretch>
        </p:blipFill>
        <p:spPr>
          <a:xfrm>
            <a:off x="422684" y="1067400"/>
            <a:ext cx="1694390" cy="3765351"/>
          </a:xfrm>
          <a:prstGeom prst="rect">
            <a:avLst/>
          </a:prstGeom>
          <a:noFill/>
          <a:ln>
            <a:noFill/>
          </a:ln>
        </p:spPr>
      </p:pic>
      <p:pic>
        <p:nvPicPr>
          <p:cNvPr id="213" name="Google Shape;213;p23"/>
          <p:cNvPicPr preferRelativeResize="0"/>
          <p:nvPr/>
        </p:nvPicPr>
        <p:blipFill>
          <a:blip r:embed="rId4">
            <a:alphaModFix/>
          </a:blip>
          <a:stretch>
            <a:fillRect/>
          </a:stretch>
        </p:blipFill>
        <p:spPr>
          <a:xfrm>
            <a:off x="2892924" y="923975"/>
            <a:ext cx="4993348" cy="391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2799750" y="341975"/>
            <a:ext cx="3544500" cy="56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Implementation</a:t>
            </a:r>
            <a:r>
              <a:rPr lang="en"/>
              <a:t> </a:t>
            </a:r>
            <a:endParaRPr/>
          </a:p>
        </p:txBody>
      </p:sp>
      <p:pic>
        <p:nvPicPr>
          <p:cNvPr id="219" name="Google Shape;219;p24"/>
          <p:cNvPicPr preferRelativeResize="0"/>
          <p:nvPr/>
        </p:nvPicPr>
        <p:blipFill>
          <a:blip r:embed="rId3">
            <a:alphaModFix/>
          </a:blip>
          <a:stretch>
            <a:fillRect/>
          </a:stretch>
        </p:blipFill>
        <p:spPr>
          <a:xfrm>
            <a:off x="6344275" y="902363"/>
            <a:ext cx="2175876" cy="3868214"/>
          </a:xfrm>
          <a:prstGeom prst="rect">
            <a:avLst/>
          </a:prstGeom>
          <a:noFill/>
          <a:ln cap="flat" cmpd="sng" w="9525">
            <a:solidFill>
              <a:srgbClr val="000000"/>
            </a:solidFill>
            <a:prstDash val="solid"/>
            <a:round/>
            <a:headEnd len="sm" w="sm" type="none"/>
            <a:tailEnd len="sm" w="sm" type="none"/>
          </a:ln>
        </p:spPr>
      </p:pic>
      <p:pic>
        <p:nvPicPr>
          <p:cNvPr id="220" name="Google Shape;220;p24"/>
          <p:cNvPicPr preferRelativeResize="0"/>
          <p:nvPr/>
        </p:nvPicPr>
        <p:blipFill>
          <a:blip r:embed="rId4">
            <a:alphaModFix/>
          </a:blip>
          <a:stretch>
            <a:fillRect/>
          </a:stretch>
        </p:blipFill>
        <p:spPr>
          <a:xfrm>
            <a:off x="3484063" y="902375"/>
            <a:ext cx="2175876" cy="3868229"/>
          </a:xfrm>
          <a:prstGeom prst="rect">
            <a:avLst/>
          </a:prstGeom>
          <a:noFill/>
          <a:ln>
            <a:noFill/>
          </a:ln>
        </p:spPr>
      </p:pic>
      <p:pic>
        <p:nvPicPr>
          <p:cNvPr id="221" name="Google Shape;221;p24"/>
          <p:cNvPicPr preferRelativeResize="0"/>
          <p:nvPr/>
        </p:nvPicPr>
        <p:blipFill>
          <a:blip r:embed="rId5">
            <a:alphaModFix/>
          </a:blip>
          <a:stretch>
            <a:fillRect/>
          </a:stretch>
        </p:blipFill>
        <p:spPr>
          <a:xfrm>
            <a:off x="623875" y="902362"/>
            <a:ext cx="2175876" cy="386824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3307400" y="285900"/>
            <a:ext cx="25344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Collector Login</a:t>
            </a:r>
            <a:endParaRPr/>
          </a:p>
        </p:txBody>
      </p:sp>
      <p:pic>
        <p:nvPicPr>
          <p:cNvPr id="227" name="Google Shape;227;p25"/>
          <p:cNvPicPr preferRelativeResize="0"/>
          <p:nvPr/>
        </p:nvPicPr>
        <p:blipFill>
          <a:blip r:embed="rId3">
            <a:alphaModFix/>
          </a:blip>
          <a:stretch>
            <a:fillRect/>
          </a:stretch>
        </p:blipFill>
        <p:spPr>
          <a:xfrm>
            <a:off x="651875" y="1049300"/>
            <a:ext cx="2008041" cy="3569851"/>
          </a:xfrm>
          <a:prstGeom prst="rect">
            <a:avLst/>
          </a:prstGeom>
          <a:noFill/>
          <a:ln>
            <a:noFill/>
          </a:ln>
        </p:spPr>
      </p:pic>
      <p:pic>
        <p:nvPicPr>
          <p:cNvPr id="228" name="Google Shape;228;p25"/>
          <p:cNvPicPr preferRelativeResize="0"/>
          <p:nvPr/>
        </p:nvPicPr>
        <p:blipFill>
          <a:blip r:embed="rId4">
            <a:alphaModFix/>
          </a:blip>
          <a:stretch>
            <a:fillRect/>
          </a:stretch>
        </p:blipFill>
        <p:spPr>
          <a:xfrm>
            <a:off x="6489266" y="1049300"/>
            <a:ext cx="2008041" cy="3569851"/>
          </a:xfrm>
          <a:prstGeom prst="rect">
            <a:avLst/>
          </a:prstGeom>
          <a:noFill/>
          <a:ln>
            <a:noFill/>
          </a:ln>
        </p:spPr>
      </p:pic>
      <p:pic>
        <p:nvPicPr>
          <p:cNvPr id="229" name="Google Shape;229;p25"/>
          <p:cNvPicPr preferRelativeResize="0"/>
          <p:nvPr/>
        </p:nvPicPr>
        <p:blipFill>
          <a:blip r:embed="rId5">
            <a:alphaModFix/>
          </a:blip>
          <a:stretch>
            <a:fillRect/>
          </a:stretch>
        </p:blipFill>
        <p:spPr>
          <a:xfrm>
            <a:off x="3641266" y="1049300"/>
            <a:ext cx="2008041" cy="3569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3470850" y="341975"/>
            <a:ext cx="2202300" cy="582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Admin Login</a:t>
            </a:r>
            <a:endParaRPr/>
          </a:p>
        </p:txBody>
      </p:sp>
      <p:pic>
        <p:nvPicPr>
          <p:cNvPr id="235" name="Google Shape;235;p26"/>
          <p:cNvPicPr preferRelativeResize="0"/>
          <p:nvPr/>
        </p:nvPicPr>
        <p:blipFill>
          <a:blip r:embed="rId3">
            <a:alphaModFix/>
          </a:blip>
          <a:stretch>
            <a:fillRect/>
          </a:stretch>
        </p:blipFill>
        <p:spPr>
          <a:xfrm>
            <a:off x="213125" y="881050"/>
            <a:ext cx="2134550" cy="3794776"/>
          </a:xfrm>
          <a:prstGeom prst="rect">
            <a:avLst/>
          </a:prstGeom>
          <a:noFill/>
          <a:ln>
            <a:noFill/>
          </a:ln>
        </p:spPr>
      </p:pic>
      <p:pic>
        <p:nvPicPr>
          <p:cNvPr id="236" name="Google Shape;236;p26"/>
          <p:cNvPicPr preferRelativeResize="0"/>
          <p:nvPr/>
        </p:nvPicPr>
        <p:blipFill>
          <a:blip r:embed="rId4">
            <a:alphaModFix/>
          </a:blip>
          <a:stretch>
            <a:fillRect/>
          </a:stretch>
        </p:blipFill>
        <p:spPr>
          <a:xfrm>
            <a:off x="2405125" y="881050"/>
            <a:ext cx="2134550" cy="3794776"/>
          </a:xfrm>
          <a:prstGeom prst="rect">
            <a:avLst/>
          </a:prstGeom>
          <a:noFill/>
          <a:ln>
            <a:noFill/>
          </a:ln>
        </p:spPr>
      </p:pic>
      <p:pic>
        <p:nvPicPr>
          <p:cNvPr id="237" name="Google Shape;237;p26"/>
          <p:cNvPicPr preferRelativeResize="0"/>
          <p:nvPr/>
        </p:nvPicPr>
        <p:blipFill>
          <a:blip r:embed="rId5">
            <a:alphaModFix/>
          </a:blip>
          <a:stretch>
            <a:fillRect/>
          </a:stretch>
        </p:blipFill>
        <p:spPr>
          <a:xfrm>
            <a:off x="4597125" y="881063"/>
            <a:ext cx="2134550" cy="3794749"/>
          </a:xfrm>
          <a:prstGeom prst="rect">
            <a:avLst/>
          </a:prstGeom>
          <a:noFill/>
          <a:ln>
            <a:noFill/>
          </a:ln>
        </p:spPr>
      </p:pic>
      <p:pic>
        <p:nvPicPr>
          <p:cNvPr id="238" name="Google Shape;238;p26"/>
          <p:cNvPicPr preferRelativeResize="0"/>
          <p:nvPr/>
        </p:nvPicPr>
        <p:blipFill>
          <a:blip r:embed="rId6">
            <a:alphaModFix/>
          </a:blip>
          <a:stretch>
            <a:fillRect/>
          </a:stretch>
        </p:blipFill>
        <p:spPr>
          <a:xfrm>
            <a:off x="6789125" y="905075"/>
            <a:ext cx="2107526" cy="374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1064975" y="656475"/>
            <a:ext cx="4779300" cy="148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 Implemented:</a:t>
            </a:r>
            <a:endParaRPr/>
          </a:p>
          <a:p>
            <a:pPr indent="0" lvl="0" marL="0" rtl="0" algn="l">
              <a:spcBef>
                <a:spcPts val="0"/>
              </a:spcBef>
              <a:spcAft>
                <a:spcPts val="0"/>
              </a:spcAft>
              <a:buNone/>
            </a:pPr>
            <a:r>
              <a:t/>
            </a:r>
            <a:endParaRPr/>
          </a:p>
        </p:txBody>
      </p:sp>
      <p:sp>
        <p:nvSpPr>
          <p:cNvPr id="244" name="Google Shape;244;p27"/>
          <p:cNvSpPr txBox="1"/>
          <p:nvPr>
            <p:ph idx="1" type="body"/>
          </p:nvPr>
        </p:nvSpPr>
        <p:spPr>
          <a:xfrm>
            <a:off x="819150" y="2065900"/>
            <a:ext cx="75057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Notifying users when their Bin has been cleared.</a:t>
            </a:r>
            <a:endParaRPr sz="1600"/>
          </a:p>
          <a:p>
            <a:pPr indent="-330200" lvl="0" marL="457200" rtl="0" algn="l">
              <a:spcBef>
                <a:spcPts val="0"/>
              </a:spcBef>
              <a:spcAft>
                <a:spcPts val="0"/>
              </a:spcAft>
              <a:buSzPts val="1600"/>
              <a:buChar char="●"/>
            </a:pPr>
            <a:r>
              <a:rPr lang="en" sz="1600"/>
              <a:t>If the garbage is not collected for a long time, users can complain to the administration.</a:t>
            </a:r>
            <a:endParaRPr sz="1600"/>
          </a:p>
          <a:p>
            <a:pPr indent="-330200" lvl="0" marL="457200" rtl="0" algn="l">
              <a:spcBef>
                <a:spcPts val="0"/>
              </a:spcBef>
              <a:spcAft>
                <a:spcPts val="0"/>
              </a:spcAft>
              <a:buSzPts val="1600"/>
              <a:buChar char="●"/>
            </a:pPr>
            <a:r>
              <a:rPr lang="en" sz="1600"/>
              <a:t>Citizen can rate the service, and that rating will be stored as incentive points for the collector.</a:t>
            </a:r>
            <a:endParaRPr sz="1600"/>
          </a:p>
          <a:p>
            <a:pPr indent="-330200" lvl="0" marL="457200" rtl="0" algn="l">
              <a:spcBef>
                <a:spcPts val="0"/>
              </a:spcBef>
              <a:spcAft>
                <a:spcPts val="0"/>
              </a:spcAft>
              <a:buSzPts val="1600"/>
              <a:buChar char="●"/>
            </a:pPr>
            <a:r>
              <a:rPr lang="en" sz="1600"/>
              <a:t>Estimated time for garbage truck to reach the Bin</a:t>
            </a:r>
            <a:endParaRPr sz="1600"/>
          </a:p>
          <a:p>
            <a:pPr indent="-330200" lvl="0" marL="457200" rtl="0" algn="l">
              <a:spcBef>
                <a:spcPts val="0"/>
              </a:spcBef>
              <a:spcAft>
                <a:spcPts val="0"/>
              </a:spcAft>
              <a:buSzPts val="1600"/>
              <a:buChar char="●"/>
            </a:pPr>
            <a:r>
              <a:rPr lang="en" sz="1600"/>
              <a:t>Functionalities as an Admin.</a:t>
            </a:r>
            <a:endParaRPr sz="1600"/>
          </a:p>
          <a:p>
            <a:pPr indent="-330200" lvl="0" marL="457200" rtl="0" algn="l">
              <a:spcBef>
                <a:spcPts val="0"/>
              </a:spcBef>
              <a:spcAft>
                <a:spcPts val="0"/>
              </a:spcAft>
              <a:buSzPts val="1600"/>
              <a:buChar char="●"/>
            </a:pPr>
            <a:r>
              <a:rPr lang="en" sz="1600"/>
              <a:t>Allotment of Garbage trucks to specific localities and Bins.</a:t>
            </a:r>
            <a:endParaRPr sz="1600"/>
          </a:p>
        </p:txBody>
      </p:sp>
      <p:pic>
        <p:nvPicPr>
          <p:cNvPr id="245" name="Google Shape;245;p27"/>
          <p:cNvPicPr preferRelativeResize="0"/>
          <p:nvPr/>
        </p:nvPicPr>
        <p:blipFill rotWithShape="1">
          <a:blip r:embed="rId3">
            <a:alphaModFix/>
          </a:blip>
          <a:srcRect b="16285" l="27509" r="27155" t="16473"/>
          <a:stretch/>
        </p:blipFill>
        <p:spPr>
          <a:xfrm>
            <a:off x="6243150" y="576725"/>
            <a:ext cx="1908574" cy="148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2446650" y="1736850"/>
            <a:ext cx="4250700" cy="83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000"/>
              <a:t>Thank You!</a:t>
            </a:r>
            <a:endParaRPr sz="5000"/>
          </a:p>
        </p:txBody>
      </p:sp>
      <p:sp>
        <p:nvSpPr>
          <p:cNvPr id="251" name="Google Shape;251;p28"/>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rgbClr val="000000"/>
              </a:buClr>
              <a:buSzPts val="605"/>
              <a:buFont typeface="Arial"/>
              <a:buNone/>
            </a:pPr>
            <a:r>
              <a:rPr b="1" lang="en" sz="1800">
                <a:solidFill>
                  <a:srgbClr val="000000"/>
                </a:solidFill>
                <a:latin typeface="Times New Roman"/>
                <a:ea typeface="Times New Roman"/>
                <a:cs typeface="Times New Roman"/>
                <a:sym typeface="Times New Roman"/>
              </a:rPr>
              <a:t>Group No. 17- The JimJams</a:t>
            </a:r>
            <a:endParaRPr b="1" sz="1800">
              <a:solidFill>
                <a:srgbClr val="000000"/>
              </a:solidFill>
              <a:latin typeface="Times New Roman"/>
              <a:ea typeface="Times New Roman"/>
              <a:cs typeface="Times New Roman"/>
              <a:sym typeface="Times New Roman"/>
            </a:endParaRPr>
          </a:p>
          <a:p>
            <a:pPr indent="0" lvl="0" marL="0" rtl="0" algn="ctr">
              <a:lnSpc>
                <a:spcPct val="80000"/>
              </a:lnSpc>
              <a:spcBef>
                <a:spcPts val="0"/>
              </a:spcBef>
              <a:spcAft>
                <a:spcPts val="0"/>
              </a:spcAft>
              <a:buClr>
                <a:srgbClr val="000000"/>
              </a:buClr>
              <a:buSzPts val="605"/>
              <a:buFont typeface="Arial"/>
              <a:buNone/>
            </a:pPr>
            <a:r>
              <a:t/>
            </a:r>
            <a:endParaRPr b="1" sz="1800">
              <a:solidFill>
                <a:srgbClr val="000000"/>
              </a:solidFill>
              <a:latin typeface="Times New Roman"/>
              <a:ea typeface="Times New Roman"/>
              <a:cs typeface="Times New Roman"/>
              <a:sym typeface="Times New Roman"/>
            </a:endParaRPr>
          </a:p>
          <a:p>
            <a:pPr indent="0" lvl="0" marL="0" rtl="0" algn="ctr">
              <a:lnSpc>
                <a:spcPct val="80000"/>
              </a:lnSpc>
              <a:spcBef>
                <a:spcPts val="0"/>
              </a:spcBef>
              <a:spcAft>
                <a:spcPts val="0"/>
              </a:spcAft>
              <a:buClr>
                <a:srgbClr val="000000"/>
              </a:buClr>
              <a:buSzPts val="605"/>
              <a:buFont typeface="Arial"/>
              <a:buNone/>
            </a:pPr>
            <a:r>
              <a:rPr lang="en" sz="1800">
                <a:solidFill>
                  <a:srgbClr val="000000"/>
                </a:solidFill>
                <a:latin typeface="Times New Roman"/>
                <a:ea typeface="Times New Roman"/>
                <a:cs typeface="Times New Roman"/>
                <a:sym typeface="Times New Roman"/>
              </a:rPr>
              <a:t>Lakshay Wadhwa, Raj Kumar Aggarwal, </a:t>
            </a:r>
            <a:endParaRPr sz="1800">
              <a:solidFill>
                <a:srgbClr val="000000"/>
              </a:solidFill>
              <a:latin typeface="Times New Roman"/>
              <a:ea typeface="Times New Roman"/>
              <a:cs typeface="Times New Roman"/>
              <a:sym typeface="Times New Roman"/>
            </a:endParaRPr>
          </a:p>
          <a:p>
            <a:pPr indent="0" lvl="0" marL="0" rtl="0" algn="ctr">
              <a:lnSpc>
                <a:spcPct val="80000"/>
              </a:lnSpc>
              <a:spcBef>
                <a:spcPts val="0"/>
              </a:spcBef>
              <a:spcAft>
                <a:spcPts val="0"/>
              </a:spcAft>
              <a:buNone/>
            </a:pPr>
            <a:r>
              <a:rPr lang="en" sz="1800">
                <a:solidFill>
                  <a:srgbClr val="000000"/>
                </a:solidFill>
                <a:latin typeface="Times New Roman"/>
                <a:ea typeface="Times New Roman"/>
                <a:cs typeface="Times New Roman"/>
                <a:sym typeface="Times New Roman"/>
              </a:rPr>
              <a:t>Arha Samanta, Soumyajyoti Das, Abhishek Acharya</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Idea</a:t>
            </a:r>
            <a:endParaRPr/>
          </a:p>
        </p:txBody>
      </p:sp>
      <p:sp>
        <p:nvSpPr>
          <p:cNvPr id="136" name="Google Shape;136;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Our project intends to use technology to improve the efficiency of waste collection and address problems encountered by both users and garbage collectors. The major goals of this software are to lessen the pollution and health risks posed by garbage, as well as to make life easier for both users and garbage collectors.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pic>
        <p:nvPicPr>
          <p:cNvPr id="137" name="Google Shape;137;p14"/>
          <p:cNvPicPr preferRelativeResize="0"/>
          <p:nvPr/>
        </p:nvPicPr>
        <p:blipFill rotWithShape="1">
          <a:blip r:embed="rId3">
            <a:alphaModFix/>
          </a:blip>
          <a:srcRect b="11841" l="6361" r="8481" t="8900"/>
          <a:stretch/>
        </p:blipFill>
        <p:spPr>
          <a:xfrm>
            <a:off x="5908150" y="3013775"/>
            <a:ext cx="1726950" cy="173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56975"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43" name="Google Shape;143;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Each home in this waste management system has a fixed Bin with a unique QR Code. </a:t>
            </a:r>
            <a:endParaRPr/>
          </a:p>
          <a:p>
            <a:pPr indent="-311150" lvl="0" marL="457200" rtl="0" algn="l">
              <a:spcBef>
                <a:spcPts val="0"/>
              </a:spcBef>
              <a:spcAft>
                <a:spcPts val="0"/>
              </a:spcAft>
              <a:buSzPts val="1300"/>
              <a:buChar char="●"/>
            </a:pPr>
            <a:r>
              <a:rPr lang="en"/>
              <a:t>The colour of the bin changes from green to red when a user throws garbage in it and scans its QR code. </a:t>
            </a:r>
            <a:endParaRPr/>
          </a:p>
          <a:p>
            <a:pPr indent="-311150" lvl="0" marL="457200" rtl="0" algn="l">
              <a:spcBef>
                <a:spcPts val="0"/>
              </a:spcBef>
              <a:spcAft>
                <a:spcPts val="0"/>
              </a:spcAft>
              <a:buSzPts val="1300"/>
              <a:buChar char="●"/>
            </a:pPr>
            <a:r>
              <a:rPr lang="en"/>
              <a:t>Garbage collectors can plan their route by looking at the map and identifying all of the bins that have been marked in red. </a:t>
            </a:r>
            <a:endParaRPr/>
          </a:p>
          <a:p>
            <a:pPr indent="-311150" lvl="0" marL="457200" rtl="0" algn="l">
              <a:spcBef>
                <a:spcPts val="0"/>
              </a:spcBef>
              <a:spcAft>
                <a:spcPts val="0"/>
              </a:spcAft>
              <a:buSzPts val="1300"/>
              <a:buChar char="●"/>
            </a:pPr>
            <a:r>
              <a:rPr lang="en"/>
              <a:t>After the bin has been emptied, the collector scans the corresponding QR code to return the bin's colour to green. </a:t>
            </a:r>
            <a:endParaRPr/>
          </a:p>
          <a:p>
            <a:pPr indent="-311150" lvl="0" marL="457200" rtl="0" algn="l">
              <a:spcBef>
                <a:spcPts val="0"/>
              </a:spcBef>
              <a:spcAft>
                <a:spcPts val="0"/>
              </a:spcAft>
              <a:buSzPts val="1300"/>
              <a:buChar char="●"/>
            </a:pPr>
            <a:r>
              <a:rPr lang="en"/>
              <a:t>Homeowners may view the garbage collector's current position, and the municipal office can monitor statistics such as the number of emptied bins, bin colours, and other information, that too in real time.</a:t>
            </a:r>
            <a:endParaRPr/>
          </a:p>
        </p:txBody>
      </p:sp>
      <p:pic>
        <p:nvPicPr>
          <p:cNvPr id="144" name="Google Shape;144;p15"/>
          <p:cNvPicPr preferRelativeResize="0"/>
          <p:nvPr/>
        </p:nvPicPr>
        <p:blipFill rotWithShape="1">
          <a:blip r:embed="rId3">
            <a:alphaModFix/>
          </a:blip>
          <a:srcRect b="8354" l="8976" r="8063" t="10536"/>
          <a:stretch/>
        </p:blipFill>
        <p:spPr>
          <a:xfrm>
            <a:off x="4799350" y="430350"/>
            <a:ext cx="1401075" cy="136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440950" y="305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 Structure</a:t>
            </a:r>
            <a:endParaRPr/>
          </a:p>
        </p:txBody>
      </p:sp>
      <p:sp>
        <p:nvSpPr>
          <p:cNvPr id="150" name="Google Shape;150;p16"/>
          <p:cNvSpPr/>
          <p:nvPr/>
        </p:nvSpPr>
        <p:spPr>
          <a:xfrm>
            <a:off x="1004950" y="1151850"/>
            <a:ext cx="1761300" cy="1527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
              <a:t>User</a:t>
            </a:r>
            <a:endParaRPr b="1"/>
          </a:p>
          <a:p>
            <a:pPr indent="-317500" lvl="0" marL="457200" rtl="0" algn="l">
              <a:spcBef>
                <a:spcPts val="0"/>
              </a:spcBef>
              <a:spcAft>
                <a:spcPts val="0"/>
              </a:spcAft>
              <a:buSzPts val="1400"/>
              <a:buChar char="●"/>
            </a:pPr>
            <a:r>
              <a:rPr lang="en"/>
              <a:t>User Id</a:t>
            </a:r>
            <a:endParaRPr/>
          </a:p>
          <a:p>
            <a:pPr indent="-317500" lvl="0" marL="457200" rtl="0" algn="l">
              <a:spcBef>
                <a:spcPts val="0"/>
              </a:spcBef>
              <a:spcAft>
                <a:spcPts val="0"/>
              </a:spcAft>
              <a:buSzPts val="1400"/>
              <a:buChar char="●"/>
            </a:pPr>
            <a:r>
              <a:rPr lang="en"/>
              <a:t>Collector Allocated</a:t>
            </a:r>
            <a:endParaRPr/>
          </a:p>
          <a:p>
            <a:pPr indent="-317500" lvl="0" marL="457200" rtl="0" algn="l">
              <a:spcBef>
                <a:spcPts val="0"/>
              </a:spcBef>
              <a:spcAft>
                <a:spcPts val="0"/>
              </a:spcAft>
              <a:buSzPts val="1400"/>
              <a:buChar char="●"/>
            </a:pPr>
            <a:r>
              <a:rPr lang="en"/>
              <a:t>Bin Status</a:t>
            </a:r>
            <a:endParaRPr/>
          </a:p>
          <a:p>
            <a:pPr indent="-317500" lvl="0" marL="457200" rtl="0" algn="l">
              <a:spcBef>
                <a:spcPts val="0"/>
              </a:spcBef>
              <a:spcAft>
                <a:spcPts val="0"/>
              </a:spcAft>
              <a:buSzPts val="1400"/>
              <a:buChar char="●"/>
            </a:pPr>
            <a:r>
              <a:rPr lang="en"/>
              <a:t>Location</a:t>
            </a:r>
            <a:endParaRPr/>
          </a:p>
          <a:p>
            <a:pPr indent="0" lvl="0" marL="457200" rtl="0" algn="l">
              <a:spcBef>
                <a:spcPts val="0"/>
              </a:spcBef>
              <a:spcAft>
                <a:spcPts val="0"/>
              </a:spcAft>
              <a:buNone/>
            </a:pPr>
            <a:r>
              <a:rPr lang="en"/>
              <a:t>Address etc.</a:t>
            </a:r>
            <a:endParaRPr/>
          </a:p>
        </p:txBody>
      </p:sp>
      <p:sp>
        <p:nvSpPr>
          <p:cNvPr id="151" name="Google Shape;151;p16"/>
          <p:cNvSpPr/>
          <p:nvPr/>
        </p:nvSpPr>
        <p:spPr>
          <a:xfrm>
            <a:off x="5490875" y="3246000"/>
            <a:ext cx="2975100" cy="15279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457200" lvl="0" marL="457200" rtl="0" algn="l">
              <a:spcBef>
                <a:spcPts val="0"/>
              </a:spcBef>
              <a:spcAft>
                <a:spcPts val="0"/>
              </a:spcAft>
              <a:buNone/>
            </a:pPr>
            <a:r>
              <a:rPr b="1" lang="en"/>
              <a:t>    </a:t>
            </a:r>
            <a:r>
              <a:rPr b="1" lang="en"/>
              <a:t>Admin</a:t>
            </a:r>
            <a:endParaRPr b="1"/>
          </a:p>
          <a:p>
            <a:pPr indent="-317500" lvl="0" marL="457200" rtl="0" algn="l">
              <a:spcBef>
                <a:spcPts val="0"/>
              </a:spcBef>
              <a:spcAft>
                <a:spcPts val="0"/>
              </a:spcAft>
              <a:buSzPts val="1400"/>
              <a:buChar char="●"/>
            </a:pPr>
            <a:r>
              <a:rPr lang="en"/>
              <a:t>Can see details about all the collectors</a:t>
            </a:r>
            <a:endParaRPr/>
          </a:p>
          <a:p>
            <a:pPr indent="-317500" lvl="0" marL="457200" rtl="0" algn="l">
              <a:spcBef>
                <a:spcPts val="0"/>
              </a:spcBef>
              <a:spcAft>
                <a:spcPts val="0"/>
              </a:spcAft>
              <a:buSzPts val="1400"/>
              <a:buChar char="●"/>
            </a:pPr>
            <a:r>
              <a:rPr lang="en"/>
              <a:t>Can See all the complaints by users, and after resolving can send them a resolving message</a:t>
            </a:r>
            <a:endParaRPr/>
          </a:p>
          <a:p>
            <a:pPr indent="0" lvl="0" marL="0" rtl="0" algn="l">
              <a:spcBef>
                <a:spcPts val="0"/>
              </a:spcBef>
              <a:spcAft>
                <a:spcPts val="0"/>
              </a:spcAft>
              <a:buNone/>
            </a:pPr>
            <a:br>
              <a:rPr lang="en"/>
            </a:br>
            <a:endParaRPr/>
          </a:p>
          <a:p>
            <a:pPr indent="0" lvl="0" marL="0" rtl="0" algn="l">
              <a:spcBef>
                <a:spcPts val="0"/>
              </a:spcBef>
              <a:spcAft>
                <a:spcPts val="0"/>
              </a:spcAft>
              <a:buNone/>
            </a:pPr>
            <a:r>
              <a:t/>
            </a:r>
            <a:endParaRPr/>
          </a:p>
        </p:txBody>
      </p:sp>
      <p:sp>
        <p:nvSpPr>
          <p:cNvPr id="152" name="Google Shape;152;p16"/>
          <p:cNvSpPr/>
          <p:nvPr/>
        </p:nvSpPr>
        <p:spPr>
          <a:xfrm>
            <a:off x="1750525" y="3179100"/>
            <a:ext cx="2744400" cy="16617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       		</a:t>
            </a:r>
            <a:endParaRPr b="1"/>
          </a:p>
          <a:p>
            <a:pPr indent="457200" lvl="0" marL="457200" rtl="0" algn="l">
              <a:spcBef>
                <a:spcPts val="0"/>
              </a:spcBef>
              <a:spcAft>
                <a:spcPts val="0"/>
              </a:spcAft>
              <a:buNone/>
            </a:pPr>
            <a:r>
              <a:t/>
            </a:r>
            <a:endParaRPr b="1"/>
          </a:p>
          <a:p>
            <a:pPr indent="457200" lvl="0" marL="457200" rtl="0" algn="l">
              <a:spcBef>
                <a:spcPts val="0"/>
              </a:spcBef>
              <a:spcAft>
                <a:spcPts val="0"/>
              </a:spcAft>
              <a:buNone/>
            </a:pPr>
            <a:r>
              <a:rPr b="1" lang="en"/>
              <a:t>Complaint</a:t>
            </a:r>
            <a:endParaRPr b="1"/>
          </a:p>
          <a:p>
            <a:pPr indent="-317500" lvl="0" marL="457200" rtl="0" algn="l">
              <a:spcBef>
                <a:spcPts val="0"/>
              </a:spcBef>
              <a:spcAft>
                <a:spcPts val="0"/>
              </a:spcAft>
              <a:buSzPts val="1400"/>
              <a:buChar char="●"/>
            </a:pPr>
            <a:r>
              <a:rPr lang="en"/>
              <a:t>From User</a:t>
            </a:r>
            <a:endParaRPr/>
          </a:p>
          <a:p>
            <a:pPr indent="-317500" lvl="0" marL="457200" rtl="0" algn="l">
              <a:spcBef>
                <a:spcPts val="0"/>
              </a:spcBef>
              <a:spcAft>
                <a:spcPts val="0"/>
              </a:spcAft>
              <a:buSzPts val="1400"/>
              <a:buChar char="●"/>
            </a:pPr>
            <a:r>
              <a:rPr lang="en"/>
              <a:t>About Collector</a:t>
            </a:r>
            <a:endParaRPr/>
          </a:p>
          <a:p>
            <a:pPr indent="-317500" lvl="0" marL="457200" rtl="0" algn="l">
              <a:spcBef>
                <a:spcPts val="0"/>
              </a:spcBef>
              <a:spcAft>
                <a:spcPts val="0"/>
              </a:spcAft>
              <a:buSzPts val="1400"/>
              <a:buChar char="●"/>
            </a:pPr>
            <a:r>
              <a:rPr lang="en"/>
              <a:t>To Admin</a:t>
            </a:r>
            <a:endParaRPr/>
          </a:p>
          <a:p>
            <a:pPr indent="-317500" lvl="0" marL="457200" rtl="0" algn="l">
              <a:spcBef>
                <a:spcPts val="0"/>
              </a:spcBef>
              <a:spcAft>
                <a:spcPts val="0"/>
              </a:spcAft>
              <a:buSzPts val="1400"/>
              <a:buChar char="●"/>
            </a:pPr>
            <a:r>
              <a:rPr lang="en"/>
              <a:t>Contains Complaint Date/Time, Complaint Message,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53" name="Google Shape;153;p16"/>
          <p:cNvSpPr/>
          <p:nvPr/>
        </p:nvSpPr>
        <p:spPr>
          <a:xfrm>
            <a:off x="6097775" y="918475"/>
            <a:ext cx="1761300" cy="1869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
              <a:t>Collector</a:t>
            </a:r>
            <a:endParaRPr b="1"/>
          </a:p>
          <a:p>
            <a:pPr indent="-317500" lvl="0" marL="457200" rtl="0" algn="l">
              <a:spcBef>
                <a:spcPts val="0"/>
              </a:spcBef>
              <a:spcAft>
                <a:spcPts val="0"/>
              </a:spcAft>
              <a:buSzPts val="1400"/>
              <a:buChar char="●"/>
            </a:pPr>
            <a:r>
              <a:rPr lang="en"/>
              <a:t>Collector Id</a:t>
            </a:r>
            <a:endParaRPr/>
          </a:p>
          <a:p>
            <a:pPr indent="-317500" lvl="0" marL="457200" rtl="0" algn="l">
              <a:spcBef>
                <a:spcPts val="0"/>
              </a:spcBef>
              <a:spcAft>
                <a:spcPts val="0"/>
              </a:spcAft>
              <a:buSzPts val="1400"/>
              <a:buChar char="●"/>
            </a:pPr>
            <a:r>
              <a:rPr lang="en"/>
              <a:t>Location (Permanent &amp; Live)</a:t>
            </a:r>
            <a:endParaRPr/>
          </a:p>
          <a:p>
            <a:pPr indent="-317500" lvl="0" marL="457200" rtl="0" algn="l">
              <a:spcBef>
                <a:spcPts val="0"/>
              </a:spcBef>
              <a:spcAft>
                <a:spcPts val="0"/>
              </a:spcAft>
              <a:buSzPts val="1400"/>
              <a:buChar char="●"/>
            </a:pPr>
            <a:r>
              <a:rPr lang="en"/>
              <a:t>Rating</a:t>
            </a:r>
            <a:endParaRPr/>
          </a:p>
          <a:p>
            <a:pPr indent="-317500" lvl="0" marL="457200" rtl="0" algn="l">
              <a:spcBef>
                <a:spcPts val="0"/>
              </a:spcBef>
              <a:spcAft>
                <a:spcPts val="0"/>
              </a:spcAft>
              <a:buSzPts val="1400"/>
              <a:buChar char="●"/>
            </a:pPr>
            <a:r>
              <a:rPr lang="en"/>
              <a:t>List of Users Allocated</a:t>
            </a:r>
            <a:endParaRPr/>
          </a:p>
        </p:txBody>
      </p:sp>
      <p:cxnSp>
        <p:nvCxnSpPr>
          <p:cNvPr id="154" name="Google Shape;154;p16"/>
          <p:cNvCxnSpPr>
            <a:stCxn id="150" idx="2"/>
            <a:endCxn id="152" idx="0"/>
          </p:cNvCxnSpPr>
          <p:nvPr/>
        </p:nvCxnSpPr>
        <p:spPr>
          <a:xfrm>
            <a:off x="1885600" y="2679750"/>
            <a:ext cx="1237200" cy="4995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16"/>
          <p:cNvCxnSpPr>
            <a:stCxn id="152" idx="3"/>
            <a:endCxn id="151" idx="1"/>
          </p:cNvCxnSpPr>
          <p:nvPr/>
        </p:nvCxnSpPr>
        <p:spPr>
          <a:xfrm>
            <a:off x="4494925" y="4009950"/>
            <a:ext cx="996000" cy="0"/>
          </a:xfrm>
          <a:prstGeom prst="straightConnector1">
            <a:avLst/>
          </a:prstGeom>
          <a:noFill/>
          <a:ln cap="flat" cmpd="sng" w="9525">
            <a:solidFill>
              <a:schemeClr val="dk2"/>
            </a:solidFill>
            <a:prstDash val="solid"/>
            <a:round/>
            <a:headEnd len="med" w="med" type="triangle"/>
            <a:tailEnd len="med" w="med" type="triangle"/>
          </a:ln>
        </p:spPr>
      </p:cxnSp>
      <p:cxnSp>
        <p:nvCxnSpPr>
          <p:cNvPr id="156" name="Google Shape;156;p16"/>
          <p:cNvCxnSpPr>
            <a:stCxn id="151" idx="0"/>
            <a:endCxn id="153" idx="2"/>
          </p:cNvCxnSpPr>
          <p:nvPr/>
        </p:nvCxnSpPr>
        <p:spPr>
          <a:xfrm rot="10800000">
            <a:off x="6978425" y="2788500"/>
            <a:ext cx="0" cy="4575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16"/>
          <p:cNvCxnSpPr/>
          <p:nvPr/>
        </p:nvCxnSpPr>
        <p:spPr>
          <a:xfrm>
            <a:off x="2766250" y="1880250"/>
            <a:ext cx="3306600" cy="5727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2436000" y="341975"/>
            <a:ext cx="42720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Page and Sign Up </a:t>
            </a:r>
            <a:endParaRPr/>
          </a:p>
        </p:txBody>
      </p:sp>
      <p:pic>
        <p:nvPicPr>
          <p:cNvPr id="163" name="Google Shape;163;p17"/>
          <p:cNvPicPr preferRelativeResize="0"/>
          <p:nvPr/>
        </p:nvPicPr>
        <p:blipFill>
          <a:blip r:embed="rId3">
            <a:alphaModFix/>
          </a:blip>
          <a:stretch>
            <a:fillRect/>
          </a:stretch>
        </p:blipFill>
        <p:spPr>
          <a:xfrm>
            <a:off x="819150" y="1031075"/>
            <a:ext cx="2141791" cy="3807629"/>
          </a:xfrm>
          <a:prstGeom prst="rect">
            <a:avLst/>
          </a:prstGeom>
          <a:noFill/>
          <a:ln cap="flat" cmpd="sng" w="9525">
            <a:solidFill>
              <a:srgbClr val="0D1117"/>
            </a:solidFill>
            <a:prstDash val="solid"/>
            <a:round/>
            <a:headEnd len="sm" w="sm" type="none"/>
            <a:tailEnd len="sm" w="sm" type="none"/>
          </a:ln>
          <a:effectLst>
            <a:outerShdw blurRad="57150" rotWithShape="0" algn="bl" dir="5400000" dist="19050">
              <a:srgbClr val="000000">
                <a:alpha val="50000"/>
              </a:srgbClr>
            </a:outerShdw>
          </a:effectLst>
        </p:spPr>
      </p:pic>
      <p:pic>
        <p:nvPicPr>
          <p:cNvPr id="164" name="Google Shape;164;p17"/>
          <p:cNvPicPr preferRelativeResize="0"/>
          <p:nvPr/>
        </p:nvPicPr>
        <p:blipFill>
          <a:blip r:embed="rId4">
            <a:alphaModFix/>
          </a:blip>
          <a:stretch>
            <a:fillRect/>
          </a:stretch>
        </p:blipFill>
        <p:spPr>
          <a:xfrm>
            <a:off x="3501104" y="1031075"/>
            <a:ext cx="2141791" cy="3807629"/>
          </a:xfrm>
          <a:prstGeom prst="rect">
            <a:avLst/>
          </a:prstGeom>
          <a:noFill/>
          <a:ln cap="flat" cmpd="sng" w="9525">
            <a:solidFill>
              <a:srgbClr val="000000"/>
            </a:solidFill>
            <a:prstDash val="solid"/>
            <a:round/>
            <a:headEnd len="sm" w="sm" type="none"/>
            <a:tailEnd len="sm" w="sm" type="none"/>
          </a:ln>
        </p:spPr>
      </p:pic>
      <p:pic>
        <p:nvPicPr>
          <p:cNvPr id="165" name="Google Shape;165;p17"/>
          <p:cNvPicPr preferRelativeResize="0"/>
          <p:nvPr/>
        </p:nvPicPr>
        <p:blipFill>
          <a:blip r:embed="rId5">
            <a:alphaModFix/>
          </a:blip>
          <a:stretch>
            <a:fillRect/>
          </a:stretch>
        </p:blipFill>
        <p:spPr>
          <a:xfrm>
            <a:off x="6099657" y="1031075"/>
            <a:ext cx="2141791" cy="380762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8"/>
          <p:cNvPicPr preferRelativeResize="0"/>
          <p:nvPr/>
        </p:nvPicPr>
        <p:blipFill>
          <a:blip r:embed="rId3">
            <a:alphaModFix/>
          </a:blip>
          <a:stretch>
            <a:fillRect/>
          </a:stretch>
        </p:blipFill>
        <p:spPr>
          <a:xfrm>
            <a:off x="350050" y="1245375"/>
            <a:ext cx="1950259" cy="3467126"/>
          </a:xfrm>
          <a:prstGeom prst="rect">
            <a:avLst/>
          </a:prstGeom>
          <a:noFill/>
          <a:ln cap="flat" cmpd="sng" w="9525">
            <a:solidFill>
              <a:srgbClr val="000000"/>
            </a:solidFill>
            <a:prstDash val="solid"/>
            <a:round/>
            <a:headEnd len="sm" w="sm" type="none"/>
            <a:tailEnd len="sm" w="sm" type="none"/>
          </a:ln>
        </p:spPr>
      </p:pic>
      <p:sp>
        <p:nvSpPr>
          <p:cNvPr id="171" name="Google Shape;171;p18"/>
          <p:cNvSpPr txBox="1"/>
          <p:nvPr>
            <p:ph type="title"/>
          </p:nvPr>
        </p:nvSpPr>
        <p:spPr>
          <a:xfrm>
            <a:off x="3153300" y="341975"/>
            <a:ext cx="28374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 Up (Contd.)</a:t>
            </a:r>
            <a:endParaRPr/>
          </a:p>
        </p:txBody>
      </p:sp>
      <p:pic>
        <p:nvPicPr>
          <p:cNvPr id="172" name="Google Shape;172;p18"/>
          <p:cNvPicPr preferRelativeResize="0"/>
          <p:nvPr/>
        </p:nvPicPr>
        <p:blipFill>
          <a:blip r:embed="rId4">
            <a:alphaModFix/>
          </a:blip>
          <a:stretch>
            <a:fillRect/>
          </a:stretch>
        </p:blipFill>
        <p:spPr>
          <a:xfrm>
            <a:off x="2543700" y="1245387"/>
            <a:ext cx="1950250" cy="3467112"/>
          </a:xfrm>
          <a:prstGeom prst="rect">
            <a:avLst/>
          </a:prstGeom>
          <a:noFill/>
          <a:ln cap="flat" cmpd="sng" w="9525">
            <a:solidFill>
              <a:srgbClr val="000000"/>
            </a:solidFill>
            <a:prstDash val="solid"/>
            <a:round/>
            <a:headEnd len="sm" w="sm" type="none"/>
            <a:tailEnd len="sm" w="sm" type="none"/>
          </a:ln>
        </p:spPr>
      </p:pic>
      <p:pic>
        <p:nvPicPr>
          <p:cNvPr id="173" name="Google Shape;173;p18"/>
          <p:cNvPicPr preferRelativeResize="0"/>
          <p:nvPr/>
        </p:nvPicPr>
        <p:blipFill>
          <a:blip r:embed="rId5">
            <a:alphaModFix/>
          </a:blip>
          <a:stretch>
            <a:fillRect/>
          </a:stretch>
        </p:blipFill>
        <p:spPr>
          <a:xfrm>
            <a:off x="4739200" y="1245385"/>
            <a:ext cx="1950251" cy="3467102"/>
          </a:xfrm>
          <a:prstGeom prst="rect">
            <a:avLst/>
          </a:prstGeom>
          <a:noFill/>
          <a:ln cap="flat" cmpd="sng" w="9525">
            <a:solidFill>
              <a:srgbClr val="000000"/>
            </a:solidFill>
            <a:prstDash val="solid"/>
            <a:round/>
            <a:headEnd len="sm" w="sm" type="none"/>
            <a:tailEnd len="sm" w="sm" type="none"/>
          </a:ln>
        </p:spPr>
      </p:pic>
      <p:pic>
        <p:nvPicPr>
          <p:cNvPr id="174" name="Google Shape;174;p18"/>
          <p:cNvPicPr preferRelativeResize="0"/>
          <p:nvPr/>
        </p:nvPicPr>
        <p:blipFill>
          <a:blip r:embed="rId6">
            <a:alphaModFix/>
          </a:blip>
          <a:stretch>
            <a:fillRect/>
          </a:stretch>
        </p:blipFill>
        <p:spPr>
          <a:xfrm>
            <a:off x="6886597" y="1245367"/>
            <a:ext cx="1950250" cy="34671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2147250" y="288400"/>
            <a:ext cx="4849500" cy="108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Login Page and Firebase</a:t>
            </a:r>
            <a:endParaRPr/>
          </a:p>
        </p:txBody>
      </p:sp>
      <p:pic>
        <p:nvPicPr>
          <p:cNvPr id="180" name="Google Shape;180;p19"/>
          <p:cNvPicPr preferRelativeResize="0"/>
          <p:nvPr/>
        </p:nvPicPr>
        <p:blipFill>
          <a:blip r:embed="rId3">
            <a:alphaModFix/>
          </a:blip>
          <a:stretch>
            <a:fillRect/>
          </a:stretch>
        </p:blipFill>
        <p:spPr>
          <a:xfrm>
            <a:off x="776275" y="1044745"/>
            <a:ext cx="2117999" cy="3765355"/>
          </a:xfrm>
          <a:prstGeom prst="rect">
            <a:avLst/>
          </a:prstGeom>
          <a:noFill/>
          <a:ln>
            <a:noFill/>
          </a:ln>
        </p:spPr>
      </p:pic>
      <p:pic>
        <p:nvPicPr>
          <p:cNvPr id="181" name="Google Shape;181;p19"/>
          <p:cNvPicPr preferRelativeResize="0"/>
          <p:nvPr/>
        </p:nvPicPr>
        <p:blipFill>
          <a:blip r:embed="rId4">
            <a:alphaModFix/>
          </a:blip>
          <a:stretch>
            <a:fillRect/>
          </a:stretch>
        </p:blipFill>
        <p:spPr>
          <a:xfrm>
            <a:off x="3758700" y="1581538"/>
            <a:ext cx="4897600" cy="1980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3637500" y="395550"/>
            <a:ext cx="18690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Login</a:t>
            </a:r>
            <a:endParaRPr/>
          </a:p>
        </p:txBody>
      </p:sp>
      <p:pic>
        <p:nvPicPr>
          <p:cNvPr id="187" name="Google Shape;187;p20"/>
          <p:cNvPicPr preferRelativeResize="0"/>
          <p:nvPr/>
        </p:nvPicPr>
        <p:blipFill>
          <a:blip r:embed="rId3">
            <a:alphaModFix/>
          </a:blip>
          <a:stretch>
            <a:fillRect/>
          </a:stretch>
        </p:blipFill>
        <p:spPr>
          <a:xfrm>
            <a:off x="5506500" y="977551"/>
            <a:ext cx="2141799" cy="3807624"/>
          </a:xfrm>
          <a:prstGeom prst="rect">
            <a:avLst/>
          </a:prstGeom>
          <a:noFill/>
          <a:ln cap="flat" cmpd="sng" w="9525">
            <a:solidFill>
              <a:srgbClr val="000000"/>
            </a:solidFill>
            <a:prstDash val="solid"/>
            <a:round/>
            <a:headEnd len="sm" w="sm" type="none"/>
            <a:tailEnd len="sm" w="sm" type="none"/>
          </a:ln>
        </p:spPr>
      </p:pic>
      <p:pic>
        <p:nvPicPr>
          <p:cNvPr id="188" name="Google Shape;188;p20"/>
          <p:cNvPicPr preferRelativeResize="0"/>
          <p:nvPr/>
        </p:nvPicPr>
        <p:blipFill>
          <a:blip r:embed="rId4">
            <a:alphaModFix/>
          </a:blip>
          <a:stretch>
            <a:fillRect/>
          </a:stretch>
        </p:blipFill>
        <p:spPr>
          <a:xfrm>
            <a:off x="1495700" y="977540"/>
            <a:ext cx="2141799" cy="380763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2738100" y="277675"/>
            <a:ext cx="36678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Complaint by Users</a:t>
            </a:r>
            <a:endParaRPr/>
          </a:p>
        </p:txBody>
      </p:sp>
      <p:pic>
        <p:nvPicPr>
          <p:cNvPr id="194" name="Google Shape;194;p21"/>
          <p:cNvPicPr preferRelativeResize="0"/>
          <p:nvPr/>
        </p:nvPicPr>
        <p:blipFill>
          <a:blip r:embed="rId3">
            <a:alphaModFix/>
          </a:blip>
          <a:stretch>
            <a:fillRect/>
          </a:stretch>
        </p:blipFill>
        <p:spPr>
          <a:xfrm>
            <a:off x="2386025" y="938401"/>
            <a:ext cx="2109775" cy="3750700"/>
          </a:xfrm>
          <a:prstGeom prst="rect">
            <a:avLst/>
          </a:prstGeom>
          <a:noFill/>
          <a:ln>
            <a:noFill/>
          </a:ln>
        </p:spPr>
      </p:pic>
      <p:pic>
        <p:nvPicPr>
          <p:cNvPr id="195" name="Google Shape;195;p21"/>
          <p:cNvPicPr preferRelativeResize="0"/>
          <p:nvPr/>
        </p:nvPicPr>
        <p:blipFill>
          <a:blip r:embed="rId4">
            <a:alphaModFix/>
          </a:blip>
          <a:stretch>
            <a:fillRect/>
          </a:stretch>
        </p:blipFill>
        <p:spPr>
          <a:xfrm>
            <a:off x="4544025" y="938400"/>
            <a:ext cx="2109776" cy="3750700"/>
          </a:xfrm>
          <a:prstGeom prst="rect">
            <a:avLst/>
          </a:prstGeom>
          <a:noFill/>
          <a:ln>
            <a:noFill/>
          </a:ln>
        </p:spPr>
      </p:pic>
      <p:pic>
        <p:nvPicPr>
          <p:cNvPr id="196" name="Google Shape;196;p21"/>
          <p:cNvPicPr preferRelativeResize="0"/>
          <p:nvPr/>
        </p:nvPicPr>
        <p:blipFill>
          <a:blip r:embed="rId5">
            <a:alphaModFix/>
          </a:blip>
          <a:stretch>
            <a:fillRect/>
          </a:stretch>
        </p:blipFill>
        <p:spPr>
          <a:xfrm>
            <a:off x="6806200" y="938397"/>
            <a:ext cx="2109775" cy="3750704"/>
          </a:xfrm>
          <a:prstGeom prst="rect">
            <a:avLst/>
          </a:prstGeom>
          <a:noFill/>
          <a:ln>
            <a:noFill/>
          </a:ln>
        </p:spPr>
      </p:pic>
      <p:pic>
        <p:nvPicPr>
          <p:cNvPr id="197" name="Google Shape;197;p21"/>
          <p:cNvPicPr preferRelativeResize="0"/>
          <p:nvPr/>
        </p:nvPicPr>
        <p:blipFill>
          <a:blip r:embed="rId6">
            <a:alphaModFix/>
          </a:blip>
          <a:stretch>
            <a:fillRect/>
          </a:stretch>
        </p:blipFill>
        <p:spPr>
          <a:xfrm>
            <a:off x="251825" y="938400"/>
            <a:ext cx="2085975" cy="370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